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  <p:sldId id="265" r:id="rId9"/>
    <p:sldId id="267" r:id="rId10"/>
    <p:sldId id="266" r:id="rId11"/>
    <p:sldId id="258" r:id="rId12"/>
    <p:sldId id="259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20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80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5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9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3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16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68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60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4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8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9818A4-1B33-43B3-8889-01DCDF01C1A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AAECC34-FD49-4D00-84B0-18D56E949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5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Aktuální doporučení pro F/U pacientů s CRC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Svoboda T.</a:t>
            </a:r>
          </a:p>
        </p:txBody>
      </p:sp>
    </p:spTree>
    <p:extLst>
      <p:ext uri="{BB962C8B-B14F-4D97-AF65-F5344CB8AC3E}">
        <p14:creationId xmlns:p14="http://schemas.microsoft.com/office/powerpoint/2010/main" val="82373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29310"/>
            <a:ext cx="10353761" cy="1062181"/>
          </a:xfrm>
        </p:spPr>
        <p:txBody>
          <a:bodyPr/>
          <a:lstStyle/>
          <a:p>
            <a:r>
              <a:rPr lang="cs-CZ" dirty="0" err="1"/>
              <a:t>Onkomarkery</a:t>
            </a:r>
            <a:r>
              <a:rPr lang="cs-CZ" dirty="0"/>
              <a:t> a grafika ve F/U: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742496" cy="4406336"/>
          </a:xfrm>
        </p:spPr>
        <p:txBody>
          <a:bodyPr>
            <a:normAutofit/>
          </a:bodyPr>
          <a:lstStyle/>
          <a:p>
            <a:r>
              <a:rPr lang="cs-CZ" sz="2800" dirty="0"/>
              <a:t>Cca 20% relapsů</a:t>
            </a:r>
          </a:p>
          <a:p>
            <a:r>
              <a:rPr lang="cs-CZ" sz="2800" dirty="0"/>
              <a:t>Žádný </a:t>
            </a:r>
            <a:r>
              <a:rPr lang="cs-CZ" sz="2800" dirty="0" err="1"/>
              <a:t>signif</a:t>
            </a:r>
            <a:r>
              <a:rPr lang="cs-CZ" sz="2800" dirty="0"/>
              <a:t>. rozdíl v počtu kurativních </a:t>
            </a:r>
            <a:r>
              <a:rPr lang="cs-CZ" sz="2800" dirty="0" err="1"/>
              <a:t>chir</a:t>
            </a:r>
            <a:r>
              <a:rPr lang="cs-CZ" sz="2800" dirty="0"/>
              <a:t>. </a:t>
            </a:r>
            <a:r>
              <a:rPr lang="cs-CZ" sz="2800" dirty="0" err="1"/>
              <a:t>reresekcí</a:t>
            </a:r>
            <a:r>
              <a:rPr lang="cs-CZ" sz="2800" dirty="0"/>
              <a:t> (v 6%, nezávisle na stádiu, jen o 5% pravděpodobnější při intenzivním sledování (p=0,02)</a:t>
            </a:r>
          </a:p>
          <a:p>
            <a:r>
              <a:rPr lang="cs-CZ" sz="2800" dirty="0"/>
              <a:t>Nepatrně časnější (5,9 </a:t>
            </a:r>
            <a:r>
              <a:rPr lang="cs-CZ" sz="2800" dirty="0" err="1"/>
              <a:t>měs</a:t>
            </a:r>
            <a:r>
              <a:rPr lang="cs-CZ" sz="2800" dirty="0"/>
              <a:t>.) záchyt relapsu u intenzivního režimu, ale</a:t>
            </a:r>
          </a:p>
          <a:p>
            <a:r>
              <a:rPr lang="cs-CZ" sz="2800" dirty="0"/>
              <a:t>Žádný </a:t>
            </a:r>
            <a:r>
              <a:rPr lang="cs-CZ" sz="2800" dirty="0" err="1"/>
              <a:t>signif</a:t>
            </a:r>
            <a:r>
              <a:rPr lang="cs-CZ" sz="2800" dirty="0"/>
              <a:t>. rozdíl v nádorově specifickém ani celkovém přežití podle intenzity sledování</a:t>
            </a:r>
          </a:p>
          <a:p>
            <a:r>
              <a:rPr lang="cs-CZ" sz="2800" dirty="0"/>
              <a:t>Podpořeno několika dalšími studiemi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1804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81281"/>
            <a:ext cx="10772775" cy="883920"/>
          </a:xfrm>
        </p:spPr>
        <p:txBody>
          <a:bodyPr>
            <a:normAutofit/>
          </a:bodyPr>
          <a:lstStyle/>
          <a:p>
            <a:r>
              <a:rPr lang="cs-CZ" dirty="0"/>
              <a:t>NCCN doporučení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65201"/>
            <a:ext cx="12120880" cy="5694218"/>
          </a:xfrm>
        </p:spPr>
        <p:txBody>
          <a:bodyPr>
            <a:noAutofit/>
          </a:bodyPr>
          <a:lstStyle/>
          <a:p>
            <a:r>
              <a:rPr lang="cs-CZ" sz="2800" b="1" dirty="0"/>
              <a:t>Po léčbě lokalizovaného onemocnění:</a:t>
            </a:r>
          </a:p>
          <a:p>
            <a:r>
              <a:rPr lang="cs-CZ" sz="2800" dirty="0" err="1"/>
              <a:t>St.I</a:t>
            </a:r>
            <a:r>
              <a:rPr lang="cs-CZ" sz="2800" dirty="0"/>
              <a:t>: kolonoskopie v roce, 3 letech a dále á 5 let</a:t>
            </a:r>
          </a:p>
          <a:p>
            <a:r>
              <a:rPr lang="cs-CZ" sz="2800" dirty="0"/>
              <a:t>St. II. a III.: </a:t>
            </a:r>
            <a:r>
              <a:rPr lang="cs-CZ" sz="2800" dirty="0" err="1"/>
              <a:t>anamneza</a:t>
            </a:r>
            <a:r>
              <a:rPr lang="cs-CZ" sz="2800" dirty="0"/>
              <a:t>, klin. vyš. + CEA á 3-6 </a:t>
            </a:r>
            <a:r>
              <a:rPr lang="cs-CZ" sz="2800" dirty="0" err="1"/>
              <a:t>měs</a:t>
            </a:r>
            <a:r>
              <a:rPr lang="cs-CZ" sz="2800" dirty="0"/>
              <a:t>. 2 roky, pak á 6 </a:t>
            </a:r>
            <a:r>
              <a:rPr lang="cs-CZ" sz="2800" dirty="0" err="1"/>
              <a:t>měs</a:t>
            </a:r>
            <a:r>
              <a:rPr lang="cs-CZ" sz="2800" dirty="0"/>
              <a:t>. do 5 let</a:t>
            </a:r>
          </a:p>
          <a:p>
            <a:r>
              <a:rPr lang="cs-CZ" sz="2800" dirty="0"/>
              <a:t>                    kolonoskopie v roce, 3 letech a dále á 5 let</a:t>
            </a:r>
          </a:p>
          <a:p>
            <a:r>
              <a:rPr lang="cs-CZ" sz="2800" dirty="0"/>
              <a:t>                    CT trupu ročně do 5 let </a:t>
            </a:r>
          </a:p>
          <a:p>
            <a:r>
              <a:rPr lang="cs-CZ" sz="2800" dirty="0"/>
              <a:t>Pozn.: ne déle než 5 let, neindikovat PET/CT, intenzivnější u rizikovějších </a:t>
            </a:r>
            <a:r>
              <a:rPr lang="cs-CZ" sz="2800" dirty="0" err="1"/>
              <a:t>st.II</a:t>
            </a:r>
            <a:r>
              <a:rPr lang="cs-CZ" sz="2800" dirty="0"/>
              <a:t>. a </a:t>
            </a:r>
            <a:r>
              <a:rPr lang="cs-CZ" sz="2800" dirty="0" err="1"/>
              <a:t>st.III</a:t>
            </a:r>
            <a:r>
              <a:rPr lang="cs-CZ" sz="2800" dirty="0"/>
              <a:t>.</a:t>
            </a:r>
          </a:p>
          <a:p>
            <a:endParaRPr lang="cs-CZ" sz="2800" dirty="0"/>
          </a:p>
          <a:p>
            <a:r>
              <a:rPr lang="cs-CZ" sz="2800" b="1" dirty="0"/>
              <a:t>Po léčbě meta onemocnění s NED po léčbě s </a:t>
            </a:r>
            <a:r>
              <a:rPr lang="cs-CZ" sz="2800" b="1" dirty="0" err="1"/>
              <a:t>kurat</a:t>
            </a:r>
            <a:r>
              <a:rPr lang="cs-CZ" sz="2800" b="1" dirty="0"/>
              <a:t>. záměrem:</a:t>
            </a:r>
          </a:p>
          <a:p>
            <a:r>
              <a:rPr lang="cs-CZ" sz="2800" dirty="0"/>
              <a:t>                    klin. vyš. + CEA á 3-6 </a:t>
            </a:r>
            <a:r>
              <a:rPr lang="cs-CZ" sz="2800" dirty="0" err="1"/>
              <a:t>měs</a:t>
            </a:r>
            <a:r>
              <a:rPr lang="cs-CZ" sz="2800" dirty="0"/>
              <a:t>. 2 roky, pak á 6 </a:t>
            </a:r>
            <a:r>
              <a:rPr lang="cs-CZ" sz="2800" dirty="0" err="1"/>
              <a:t>měs</a:t>
            </a:r>
            <a:r>
              <a:rPr lang="cs-CZ" sz="2800" dirty="0"/>
              <a:t>. do 5 let</a:t>
            </a:r>
          </a:p>
          <a:p>
            <a:r>
              <a:rPr lang="cs-CZ" sz="2800" dirty="0"/>
              <a:t>                    CT trupu á 3-6 </a:t>
            </a:r>
            <a:r>
              <a:rPr lang="cs-CZ" sz="2800" dirty="0" err="1"/>
              <a:t>měs</a:t>
            </a:r>
            <a:r>
              <a:rPr lang="cs-CZ" sz="2800" dirty="0"/>
              <a:t>. 2 roky, pak á 6-12 </a:t>
            </a:r>
            <a:r>
              <a:rPr lang="cs-CZ" sz="2800" dirty="0" err="1"/>
              <a:t>měs</a:t>
            </a:r>
            <a:r>
              <a:rPr lang="cs-CZ" sz="2800" dirty="0"/>
              <a:t>. do 5 let </a:t>
            </a:r>
          </a:p>
          <a:p>
            <a:r>
              <a:rPr lang="cs-CZ" sz="2800" dirty="0"/>
              <a:t>                    kolonoskopie spíše jen při elevaci CEA, opět není indikace k PET/CT</a:t>
            </a:r>
          </a:p>
        </p:txBody>
      </p:sp>
    </p:spTree>
    <p:extLst>
      <p:ext uri="{BB962C8B-B14F-4D97-AF65-F5344CB8AC3E}">
        <p14:creationId xmlns:p14="http://schemas.microsoft.com/office/powerpoint/2010/main" val="200765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ESMO doporučení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Anamneza</a:t>
            </a:r>
            <a:r>
              <a:rPr lang="cs-CZ" sz="2800" dirty="0"/>
              <a:t>, klin. vyš. a CEA á 3-6 </a:t>
            </a:r>
            <a:r>
              <a:rPr lang="cs-CZ" sz="2800" dirty="0" err="1"/>
              <a:t>měs</a:t>
            </a:r>
            <a:r>
              <a:rPr lang="cs-CZ" sz="2800" dirty="0"/>
              <a:t>. 3 roky, pak á 6-12 </a:t>
            </a:r>
            <a:r>
              <a:rPr lang="cs-CZ" sz="2800" dirty="0" err="1"/>
              <a:t>měs</a:t>
            </a:r>
            <a:r>
              <a:rPr lang="cs-CZ" sz="2800" dirty="0"/>
              <a:t>. do 5 let</a:t>
            </a:r>
          </a:p>
          <a:p>
            <a:r>
              <a:rPr lang="cs-CZ" sz="2800" dirty="0"/>
              <a:t>Kolonoskopie v 1 roce, dále á 3-5 let</a:t>
            </a:r>
          </a:p>
          <a:p>
            <a:r>
              <a:rPr lang="cs-CZ" sz="2800" dirty="0"/>
              <a:t>CT trupu á 6-12 </a:t>
            </a:r>
            <a:r>
              <a:rPr lang="cs-CZ" sz="2800" dirty="0" err="1"/>
              <a:t>měs</a:t>
            </a:r>
            <a:r>
              <a:rPr lang="cs-CZ" sz="2800" dirty="0"/>
              <a:t>. do 3 let </a:t>
            </a:r>
            <a:r>
              <a:rPr lang="cs-CZ" sz="2800" u="sng" dirty="0"/>
              <a:t>zvážit</a:t>
            </a:r>
            <a:r>
              <a:rPr lang="cs-CZ" sz="2800" dirty="0"/>
              <a:t> u osob s vyšším rizikem relapsu</a:t>
            </a:r>
          </a:p>
          <a:p>
            <a:endParaRPr lang="cs-CZ" sz="2800" dirty="0"/>
          </a:p>
          <a:p>
            <a:r>
              <a:rPr lang="cs-CZ" sz="2800" dirty="0"/>
              <a:t>Pozn.: jiné </a:t>
            </a:r>
            <a:r>
              <a:rPr lang="cs-CZ" sz="2800" dirty="0" err="1"/>
              <a:t>lab</a:t>
            </a:r>
            <a:r>
              <a:rPr lang="cs-CZ" sz="2800" dirty="0"/>
              <a:t>. a grafické metody nemají doložený přínos a mají být pouze pro pac. nějakým způsobem symptomatické</a:t>
            </a:r>
          </a:p>
        </p:txBody>
      </p:sp>
    </p:spTree>
    <p:extLst>
      <p:ext uri="{BB962C8B-B14F-4D97-AF65-F5344CB8AC3E}">
        <p14:creationId xmlns:p14="http://schemas.microsoft.com/office/powerpoint/2010/main" val="151466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Follow</a:t>
            </a:r>
            <a:r>
              <a:rPr lang="cs-CZ" dirty="0"/>
              <a:t>-up po </a:t>
            </a:r>
            <a:r>
              <a:rPr lang="cs-CZ" dirty="0" err="1"/>
              <a:t>adjuvanci</a:t>
            </a:r>
            <a:r>
              <a:rPr lang="cs-CZ" dirty="0"/>
              <a:t> (ESMO 2014)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7" y="2011680"/>
            <a:ext cx="10448544" cy="4622800"/>
          </a:xfrm>
        </p:spPr>
        <p:txBody>
          <a:bodyPr>
            <a:normAutofit/>
          </a:bodyPr>
          <a:lstStyle/>
          <a:p>
            <a:r>
              <a:rPr lang="cs-CZ" sz="3200" b="1" dirty="0"/>
              <a:t>Fyzik.vyš. + CEA </a:t>
            </a:r>
            <a:r>
              <a:rPr lang="cs-CZ" sz="3200" dirty="0"/>
              <a:t>á 3-6 </a:t>
            </a:r>
            <a:r>
              <a:rPr lang="cs-CZ" sz="3200" dirty="0" err="1"/>
              <a:t>měs</a:t>
            </a:r>
            <a:r>
              <a:rPr lang="cs-CZ" sz="3200" dirty="0"/>
              <a:t>. 3 roky, pak á 6-12 </a:t>
            </a:r>
            <a:r>
              <a:rPr lang="cs-CZ" sz="3200" dirty="0" err="1"/>
              <a:t>měs</a:t>
            </a:r>
            <a:r>
              <a:rPr lang="cs-CZ" sz="3200" dirty="0"/>
              <a:t>. do 5 let</a:t>
            </a:r>
          </a:p>
          <a:p>
            <a:r>
              <a:rPr lang="cs-CZ" sz="3200" b="1" dirty="0" err="1"/>
              <a:t>Kolonoskopie</a:t>
            </a:r>
            <a:r>
              <a:rPr lang="cs-CZ" sz="3200" dirty="0"/>
              <a:t> za rok a dále á 3-5 let</a:t>
            </a:r>
          </a:p>
          <a:p>
            <a:r>
              <a:rPr lang="cs-CZ" sz="3200" b="1" dirty="0"/>
              <a:t>CT hrudníku a břicha </a:t>
            </a:r>
            <a:r>
              <a:rPr lang="cs-CZ" sz="3200" dirty="0"/>
              <a:t>á 6-12 </a:t>
            </a:r>
            <a:r>
              <a:rPr lang="cs-CZ" sz="3200" dirty="0" err="1"/>
              <a:t>měs</a:t>
            </a:r>
            <a:r>
              <a:rPr lang="cs-CZ" sz="3200" dirty="0"/>
              <a:t>. po 3 roky u nemocných </a:t>
            </a:r>
          </a:p>
          <a:p>
            <a:r>
              <a:rPr lang="cs-CZ" sz="3200" dirty="0"/>
              <a:t>s vysokým rizikem relapsu</a:t>
            </a:r>
          </a:p>
          <a:p>
            <a:endParaRPr lang="cs-CZ" sz="3200" dirty="0"/>
          </a:p>
          <a:p>
            <a:r>
              <a:rPr lang="cs-CZ" sz="3200" dirty="0"/>
              <a:t>Bez dalších vyš. a odběrů</a:t>
            </a:r>
          </a:p>
          <a:p>
            <a:endParaRPr lang="cs-CZ" sz="3200" dirty="0"/>
          </a:p>
          <a:p>
            <a:r>
              <a:rPr lang="cs-CZ" sz="3200" dirty="0"/>
              <a:t>Chybí odvaha na změnu, vs. alespoň nějaká právní ochrana</a:t>
            </a:r>
          </a:p>
        </p:txBody>
      </p:sp>
    </p:spTree>
    <p:extLst>
      <p:ext uri="{BB962C8B-B14F-4D97-AF65-F5344CB8AC3E}">
        <p14:creationId xmlns:p14="http://schemas.microsoft.com/office/powerpoint/2010/main" val="116293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mail3.volny.cz/~~9c17c737a8f49a4df4a31f5f84f5814d/attach2/ae197efdbbf44f6ae9609ecd9e1fbd14?folder=SU5CT1g%3D%0D%0A&amp;uid=785&amp;name=P1240427.JPG&amp;part=1.3&amp;parse_id=1297118032-43092-ZUUt1snQ&amp;file_id=3&amp;enc=base64&amp;xchrs=&amp;ctype=image%2Fpjpeg&amp;mode=view&amp;t=1297118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30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ESMO </a:t>
            </a:r>
            <a:r>
              <a:rPr lang="cs-CZ" dirty="0" err="1"/>
              <a:t>news</a:t>
            </a:r>
            <a:r>
              <a:rPr lang="cs-CZ" dirty="0"/>
              <a:t> 3/24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Studie SYNCHRONOUS a </a:t>
            </a:r>
            <a:r>
              <a:rPr lang="cs-CZ" sz="2800" dirty="0" err="1"/>
              <a:t>CCRe</a:t>
            </a:r>
            <a:r>
              <a:rPr lang="cs-CZ" sz="2800" dirty="0"/>
              <a:t>-IV (2011-17, N=393) u pac. ve st. IV s </a:t>
            </a:r>
            <a:r>
              <a:rPr lang="cs-CZ" sz="2800" dirty="0" err="1"/>
              <a:t>neresekabilními</a:t>
            </a:r>
            <a:r>
              <a:rPr lang="cs-CZ" sz="2800" dirty="0"/>
              <a:t> meta a vůbec či mírně symptomatickým tumorem.</a:t>
            </a:r>
          </a:p>
          <a:p>
            <a:r>
              <a:rPr lang="cs-CZ" sz="2800" dirty="0"/>
              <a:t>Resekce tračníku nevedla ke zlepšení výsledků – OS 16,7 vs. 18,6 </a:t>
            </a:r>
            <a:r>
              <a:rPr lang="cs-CZ" sz="2800" dirty="0" err="1"/>
              <a:t>měs</a:t>
            </a:r>
            <a:r>
              <a:rPr lang="cs-CZ" sz="2800" dirty="0"/>
              <a:t>. u primární CHT</a:t>
            </a:r>
          </a:p>
          <a:p>
            <a:r>
              <a:rPr lang="cs-CZ" sz="2800" dirty="0"/>
              <a:t>Provádět pouze v případě výrazných symptomů (bolest, krvácení, obstrukce)</a:t>
            </a:r>
          </a:p>
          <a:p>
            <a:r>
              <a:rPr lang="cs-CZ" sz="2800" dirty="0"/>
              <a:t>Mít včas přešetřené nemocné pro rozhodnutí, zda mohou být potenciálně </a:t>
            </a:r>
            <a:r>
              <a:rPr lang="cs-CZ" sz="2800" dirty="0" err="1"/>
              <a:t>kurabilní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314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pohled na problematiku MDT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6" y="1706880"/>
            <a:ext cx="10753725" cy="5063375"/>
          </a:xfrm>
        </p:spPr>
        <p:txBody>
          <a:bodyPr>
            <a:normAutofit/>
          </a:bodyPr>
          <a:lstStyle/>
          <a:p>
            <a:r>
              <a:rPr lang="cs-CZ" dirty="0"/>
              <a:t>Připravován jednotný elektronický zápis z indikační komise (financováno z EU)</a:t>
            </a:r>
          </a:p>
          <a:p>
            <a:r>
              <a:rPr lang="cs-CZ" dirty="0"/>
              <a:t>Nutnost vykazování rozhodování v MDT</a:t>
            </a:r>
          </a:p>
          <a:p>
            <a:r>
              <a:rPr lang="cs-CZ" dirty="0"/>
              <a:t>Letos poprvé zveřejnění dat z jednotlivých KOC (forma?, typ?)</a:t>
            </a:r>
          </a:p>
          <a:p>
            <a:endParaRPr lang="cs-CZ" dirty="0"/>
          </a:p>
          <a:p>
            <a:r>
              <a:rPr lang="cs-CZ" dirty="0"/>
              <a:t>Indikátory kvality (ÚZIS): </a:t>
            </a:r>
          </a:p>
          <a:p>
            <a:pPr lvl="1"/>
            <a:r>
              <a:rPr lang="cs-CZ" dirty="0"/>
              <a:t>počty nově dg. a celkově léčených dle fází léčby (prim., relapsy, terminální)          </a:t>
            </a:r>
          </a:p>
          <a:p>
            <a:pPr lvl="1"/>
            <a:r>
              <a:rPr lang="cs-CZ" dirty="0"/>
              <a:t>personální zajištění</a:t>
            </a:r>
          </a:p>
          <a:p>
            <a:pPr lvl="1"/>
            <a:r>
              <a:rPr lang="cs-CZ" dirty="0"/>
              <a:t>doba od data dg. do zahájení protinádorové Léčby</a:t>
            </a:r>
          </a:p>
          <a:p>
            <a:pPr lvl="1"/>
            <a:r>
              <a:rPr lang="cs-CZ" dirty="0"/>
              <a:t>počty </a:t>
            </a:r>
            <a:r>
              <a:rPr lang="cs-CZ" dirty="0" err="1"/>
              <a:t>reoperací</a:t>
            </a:r>
            <a:endParaRPr lang="cs-CZ" dirty="0"/>
          </a:p>
          <a:p>
            <a:pPr lvl="1"/>
            <a:r>
              <a:rPr lang="cs-CZ" dirty="0"/>
              <a:t>30ti a 90ti denní mortalita</a:t>
            </a:r>
          </a:p>
          <a:p>
            <a:pPr lvl="1"/>
            <a:r>
              <a:rPr lang="cs-CZ" dirty="0"/>
              <a:t>1-LP, 3-LP a 5-LP absolutní i </a:t>
            </a:r>
            <a:r>
              <a:rPr lang="cs-CZ" dirty="0" err="1"/>
              <a:t>relat</a:t>
            </a:r>
            <a:r>
              <a:rPr lang="cs-CZ" dirty="0"/>
              <a:t>. přežití onkologických pac.</a:t>
            </a:r>
          </a:p>
        </p:txBody>
      </p:sp>
    </p:spTree>
    <p:extLst>
      <p:ext uri="{BB962C8B-B14F-4D97-AF65-F5344CB8AC3E}">
        <p14:creationId xmlns:p14="http://schemas.microsoft.com/office/powerpoint/2010/main" val="67945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testování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Molekulární testování RAS a BRAF mutací, HER2 amplifikace, MMR/MSI stavu rozšířit o vzácnější a ovlivnitelné mutace/fúze POLE, POLD1, RET a NTRK</a:t>
            </a:r>
          </a:p>
          <a:p>
            <a:r>
              <a:rPr lang="cs-CZ" sz="2800" dirty="0" err="1"/>
              <a:t>ctDNA</a:t>
            </a:r>
            <a:r>
              <a:rPr lang="cs-CZ" sz="2800" dirty="0"/>
              <a:t> je uznaný prognostický faktor, zatím však není obecně doporučován mimo klin studie</a:t>
            </a:r>
          </a:p>
          <a:p>
            <a:r>
              <a:rPr lang="cs-CZ" sz="2800" dirty="0"/>
              <a:t>Pacienti s BRAF mutací jinou než  V600E mohou být léčeni </a:t>
            </a:r>
            <a:r>
              <a:rPr lang="cs-CZ" sz="2800" dirty="0" err="1"/>
              <a:t>antiEGFR</a:t>
            </a:r>
            <a:endParaRPr lang="cs-CZ" sz="2800" dirty="0"/>
          </a:p>
          <a:p>
            <a:r>
              <a:rPr lang="cs-CZ" sz="2800" dirty="0"/>
              <a:t>antiHER2 terapie pouze u nádorů současně RAS a BRAF WT</a:t>
            </a:r>
          </a:p>
        </p:txBody>
      </p:sp>
    </p:spTree>
    <p:extLst>
      <p:ext uri="{BB962C8B-B14F-4D97-AF65-F5344CB8AC3E}">
        <p14:creationId xmlns:p14="http://schemas.microsoft.com/office/powerpoint/2010/main" val="364174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164" y="240146"/>
            <a:ext cx="11144595" cy="1043709"/>
          </a:xfrm>
        </p:spPr>
        <p:txBody>
          <a:bodyPr>
            <a:normAutofit fontScale="90000"/>
          </a:bodyPr>
          <a:lstStyle/>
          <a:p>
            <a:r>
              <a:rPr lang="cs-CZ" dirty="0"/>
              <a:t>Má význam nabírat </a:t>
            </a:r>
            <a:r>
              <a:rPr lang="cs-CZ" dirty="0" err="1"/>
              <a:t>onkomarkery</a:t>
            </a:r>
            <a:r>
              <a:rPr lang="cs-CZ" dirty="0"/>
              <a:t> v rámci F/U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64" y="2096063"/>
            <a:ext cx="10870393" cy="4535645"/>
          </a:xfrm>
        </p:spPr>
        <p:txBody>
          <a:bodyPr>
            <a:normAutofit/>
          </a:bodyPr>
          <a:lstStyle/>
          <a:p>
            <a:r>
              <a:rPr lang="cs-CZ" sz="2800" dirty="0"/>
              <a:t>Doporučení pro F/U se vyvíjí 40 let</a:t>
            </a:r>
          </a:p>
          <a:p>
            <a:r>
              <a:rPr lang="cs-CZ" sz="2800" dirty="0"/>
              <a:t>Dlouhou dobu nebyla standardní, hodnocené soubory malé a nehomogenní</a:t>
            </a:r>
          </a:p>
          <a:p>
            <a:r>
              <a:rPr lang="cs-CZ" sz="2800" dirty="0"/>
              <a:t>Došlo k obrovskému posunu v </a:t>
            </a:r>
            <a:r>
              <a:rPr lang="cs-CZ" sz="2800" dirty="0" err="1"/>
              <a:t>předléčebné</a:t>
            </a:r>
            <a:r>
              <a:rPr lang="cs-CZ" sz="2800" dirty="0"/>
              <a:t> dg. a stážování, stejně i po léčbě</a:t>
            </a:r>
          </a:p>
          <a:p>
            <a:r>
              <a:rPr lang="cs-CZ" sz="2800" dirty="0"/>
              <a:t>Původní </a:t>
            </a:r>
            <a:r>
              <a:rPr lang="cs-CZ" sz="2800" dirty="0" err="1"/>
              <a:t>Cochrane</a:t>
            </a:r>
            <a:r>
              <a:rPr lang="cs-CZ" sz="2800" dirty="0"/>
              <a:t> </a:t>
            </a:r>
            <a:r>
              <a:rPr lang="cs-CZ" sz="2800" dirty="0" err="1"/>
              <a:t>metaanalýza</a:t>
            </a:r>
            <a:r>
              <a:rPr lang="cs-CZ" sz="2800" dirty="0"/>
              <a:t> &gt;15 studií z r. 2007 asi 10% benefit v OS pro </a:t>
            </a:r>
            <a:r>
              <a:rPr lang="cs-CZ" sz="2800" dirty="0" err="1"/>
              <a:t>frekventnější</a:t>
            </a:r>
            <a:r>
              <a:rPr lang="cs-CZ" sz="2800" dirty="0"/>
              <a:t> sledování, ale již její update z r. 2016 se zahrnutím nových studií jej nepotvrdil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20074"/>
            <a:ext cx="10353761" cy="766617"/>
          </a:xfrm>
        </p:spPr>
        <p:txBody>
          <a:bodyPr>
            <a:normAutofit fontScale="90000"/>
          </a:bodyPr>
          <a:lstStyle/>
          <a:p>
            <a:r>
              <a:rPr lang="cs-CZ" dirty="0"/>
              <a:t>Znamená vždy více skutečně více 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738909"/>
            <a:ext cx="11231418" cy="61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8" y="84137"/>
            <a:ext cx="4484982" cy="41621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74" y="84137"/>
            <a:ext cx="4550784" cy="41610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487" y="3034868"/>
            <a:ext cx="51530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4656"/>
            <a:ext cx="10353761" cy="1052944"/>
          </a:xfrm>
        </p:spPr>
        <p:txBody>
          <a:bodyPr/>
          <a:lstStyle/>
          <a:p>
            <a:r>
              <a:rPr lang="cs-CZ" dirty="0"/>
              <a:t>Další práce na toto téma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64" y="849894"/>
            <a:ext cx="7926245" cy="25121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51" y="109833"/>
            <a:ext cx="3766559" cy="192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92" y="3556000"/>
            <a:ext cx="971544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343" y="110188"/>
            <a:ext cx="8124825" cy="3209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47" y="3479533"/>
            <a:ext cx="10713135" cy="30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6689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347</TotalTime>
  <Words>711</Words>
  <Application>Microsoft Office PowerPoint</Application>
  <PresentationFormat>Širokoúhlá obrazovka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 Light</vt:lpstr>
      <vt:lpstr>Metropolitní</vt:lpstr>
      <vt:lpstr>Aktuální doporučení pro F/U pacientů s CRC</vt:lpstr>
      <vt:lpstr>ESMO news 3/24</vt:lpstr>
      <vt:lpstr>Aktuální pohled na problematiku MDT</vt:lpstr>
      <vt:lpstr>Aktuální testování</vt:lpstr>
      <vt:lpstr>Má význam nabírat onkomarkery v rámci F/U ?</vt:lpstr>
      <vt:lpstr>Znamená vždy více skutečně více ?</vt:lpstr>
      <vt:lpstr>Prezentace aplikace PowerPoint</vt:lpstr>
      <vt:lpstr>Další práce na toto téma</vt:lpstr>
      <vt:lpstr>A další…</vt:lpstr>
      <vt:lpstr>Onkomarkery a grafika ve F/U: závěr</vt:lpstr>
      <vt:lpstr>NCCN doporučení 2024</vt:lpstr>
      <vt:lpstr>ESMO doporučení 2024</vt:lpstr>
      <vt:lpstr>Follow-up po adjuvanci (ESMO 2014)</vt:lpstr>
      <vt:lpstr>Prezentace aplikace PowerPoint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doporučení pro F/U pacientů s CRC</dc:title>
  <dc:creator>Tomáš</dc:creator>
  <cp:lastModifiedBy>Tomáš Svoboda</cp:lastModifiedBy>
  <cp:revision>17</cp:revision>
  <dcterms:created xsi:type="dcterms:W3CDTF">2024-03-16T14:06:25Z</dcterms:created>
  <dcterms:modified xsi:type="dcterms:W3CDTF">2024-03-20T22:09:00Z</dcterms:modified>
</cp:coreProperties>
</file>